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1" r:id="rId3"/>
    <p:sldId id="286" r:id="rId4"/>
    <p:sldId id="257" r:id="rId5"/>
    <p:sldId id="302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80" r:id="rId15"/>
    <p:sldId id="258" r:id="rId16"/>
    <p:sldId id="285" r:id="rId17"/>
    <p:sldId id="282" r:id="rId18"/>
    <p:sldId id="283" r:id="rId19"/>
    <p:sldId id="276" r:id="rId20"/>
    <p:sldId id="270" r:id="rId21"/>
    <p:sldId id="28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26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nfluent Admin" initials="CA [7]" lastIdx="1" clrIdx="6">
    <p:extLst/>
  </p:cmAuthor>
  <p:cmAuthor id="1" name="Confluent Admin" initials="CA" lastIdx="1" clrIdx="0">
    <p:extLst/>
  </p:cmAuthor>
  <p:cmAuthor id="8" name="Confluent Admin" initials="CA [8]" lastIdx="1" clrIdx="7">
    <p:extLst/>
  </p:cmAuthor>
  <p:cmAuthor id="2" name="Confluent Admin" initials="CA [2]" lastIdx="1" clrIdx="1">
    <p:extLst/>
  </p:cmAuthor>
  <p:cmAuthor id="9" name="Confluent Admin" initials="CA [9]" lastIdx="1" clrIdx="8">
    <p:extLst/>
  </p:cmAuthor>
  <p:cmAuthor id="3" name="Confluent Admin" initials="CA [3]" lastIdx="1" clrIdx="2">
    <p:extLst/>
  </p:cmAuthor>
  <p:cmAuthor id="10" name="Confluent Admin" initials="CA [10]" lastIdx="1" clrIdx="9">
    <p:extLst/>
  </p:cmAuthor>
  <p:cmAuthor id="4" name="Confluent Admin" initials="CA [4]" lastIdx="1" clrIdx="3">
    <p:extLst/>
  </p:cmAuthor>
  <p:cmAuthor id="11" name="Confluent Admin" initials="CA [11]" lastIdx="1" clrIdx="10">
    <p:extLst/>
  </p:cmAuthor>
  <p:cmAuthor id="5" name="Confluent Admin" initials="CA [5]" lastIdx="1" clrIdx="4">
    <p:extLst/>
  </p:cmAuthor>
  <p:cmAuthor id="12" name="Confluent Admin" initials="CA [12]" lastIdx="1" clrIdx="11">
    <p:extLst/>
  </p:cmAuthor>
  <p:cmAuthor id="6" name="Confluent Admin" initials="CA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71719"/>
    <a:srgbClr val="F7F7F7"/>
    <a:srgbClr val="7C7C7C"/>
    <a:srgbClr val="0F2C41"/>
    <a:srgbClr val="2D2E36"/>
    <a:srgbClr val="4C4E5C"/>
    <a:srgbClr val="93C3E6"/>
    <a:srgbClr val="2898C1"/>
    <a:srgbClr val="FC9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 autoAdjust="0"/>
    <p:restoredTop sz="90148" autoAdjust="0"/>
  </p:normalViewPr>
  <p:slideViewPr>
    <p:cSldViewPr snapToGrid="0">
      <p:cViewPr varScale="1">
        <p:scale>
          <a:sx n="105" d="100"/>
          <a:sy n="105" d="100"/>
        </p:scale>
        <p:origin x="792" y="184"/>
      </p:cViewPr>
      <p:guideLst>
        <p:guide orient="horz" pos="936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7BBF-DB16-4DF6-906A-D7E6C8C6F14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AB86B-FBA1-4305-AF70-1898120A1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98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575FED7B-3A4E-43E9-A076-58C3A92F5ED9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19E8341D-AE57-437D-B2C8-156F0C64AE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25038d0d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25038d0d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is motivated by that world view and is a distributed streaming platform.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is a cross between a pub-sub messaging system, a file system and a database.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supports reads and writes with high throughput, stores many TBs per server like a file system, offers persistence and ordering like a database and is fully distributed by design.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0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33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83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Most organizations are facing an explosion of data coming from new applications, new business opportunities, IoT, and more. The ideal architecture most envision is a clean, optimized system that allows businesses to capitalize on all that data.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However, traditional systems used for solving these problems were designed in an era that predates large-scale distributed systems, and lack the ability to scale to meet the needs of the modern data-driven organization.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This results in a giant, unorganized and difficult-to-access mess of an infrastructure.</a:t>
            </a:r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835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Apache Kafka™ is a streaming platform designed to solve these problems in a modern, distributed architecture. Originally envisioned as a fast and scalable distributed messaging queue, it has rapidly expanded into a full-scale streaming platform, capable of not just publish-and-subscribe, but also storage and processing of data within the stream.</a:t>
            </a:r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069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it’s simplest, Kafka can be described as an append only commit log. Data is appended to the end of the log.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1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it’s simplest, Kafka can be described as an append only commit log. Data is appended to the end of the log.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827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29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47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368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58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" y="0"/>
            <a:ext cx="5803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434" y="2946528"/>
            <a:ext cx="4953038" cy="95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1" y="2813436"/>
            <a:ext cx="5791200" cy="615571"/>
          </a:xfrm>
        </p:spPr>
        <p:txBody>
          <a:bodyPr anchor="ctr"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549977"/>
            <a:ext cx="5791200" cy="788422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6" y="3429000"/>
            <a:ext cx="5791199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4" y="1028704"/>
            <a:ext cx="5791201" cy="5143501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028700"/>
            <a:ext cx="5499101" cy="5143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5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1751" y="3429000"/>
            <a:ext cx="11585448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800" y="1028700"/>
            <a:ext cx="11582400" cy="230505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1751" y="1028700"/>
            <a:ext cx="11585448" cy="49149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2_Title and Conten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0"/>
          <p:cNvSpPr txBox="1">
            <a:spLocks noGrp="1"/>
          </p:cNvSpPr>
          <p:nvPr>
            <p:ph type="title"/>
          </p:nvPr>
        </p:nvSpPr>
        <p:spPr>
          <a:xfrm>
            <a:off x="549600" y="260924"/>
            <a:ext cx="11092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4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450" name="Google Shape;450;p90"/>
          <p:cNvSpPr txBox="1">
            <a:spLocks noGrp="1"/>
          </p:cNvSpPr>
          <p:nvPr>
            <p:ph type="body" idx="1"/>
          </p:nvPr>
        </p:nvSpPr>
        <p:spPr>
          <a:xfrm>
            <a:off x="415600" y="1146533"/>
            <a:ext cx="11226900" cy="5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1" name="Google Shape;451;p90"/>
          <p:cNvSpPr txBox="1">
            <a:spLocks noGrp="1"/>
          </p:cNvSpPr>
          <p:nvPr>
            <p:ph type="sldNum" idx="12"/>
          </p:nvPr>
        </p:nvSpPr>
        <p:spPr>
          <a:xfrm>
            <a:off x="10530840" y="6356349"/>
            <a:ext cx="82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31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1033272"/>
            <a:ext cx="11582400" cy="484188"/>
          </a:xfrm>
        </p:spPr>
        <p:txBody>
          <a:bodyPr l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028700"/>
            <a:ext cx="5499100" cy="51435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499" y="1028700"/>
            <a:ext cx="5473700" cy="5143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2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4799" y="1028700"/>
            <a:ext cx="54991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852612"/>
            <a:ext cx="5499099" cy="4319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3503" y="1028700"/>
            <a:ext cx="54737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413503" y="1871662"/>
            <a:ext cx="5473700" cy="4300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1852612"/>
            <a:ext cx="5499101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413503" y="1852612"/>
            <a:ext cx="5473700" cy="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7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94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0" y="1028700"/>
            <a:ext cx="5791200" cy="5143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028700"/>
            <a:ext cx="5499101" cy="5143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8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50031" y="6374574"/>
            <a:ext cx="1545572" cy="2994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8701"/>
            <a:ext cx="11582400" cy="49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00100"/>
            <a:ext cx="85598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0141711" y="800100"/>
            <a:ext cx="190500" cy="0"/>
          </a:xfrm>
          <a:prstGeom prst="line">
            <a:avLst/>
          </a:prstGeom>
          <a:ln w="254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173843" y="800100"/>
            <a:ext cx="622300" cy="0"/>
          </a:xfrm>
          <a:prstGeom prst="line">
            <a:avLst/>
          </a:prstGeom>
          <a:ln w="254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887443" y="800100"/>
            <a:ext cx="190500" cy="0"/>
          </a:xfrm>
          <a:prstGeom prst="line">
            <a:avLst/>
          </a:prstGeom>
          <a:ln w="254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441879" y="800100"/>
            <a:ext cx="622300" cy="0"/>
          </a:xfrm>
          <a:prstGeom prst="line">
            <a:avLst/>
          </a:prstGeom>
          <a:ln w="254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8695433" y="800100"/>
            <a:ext cx="1336615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521871" y="6430645"/>
            <a:ext cx="0" cy="182880"/>
          </a:xfrm>
          <a:prstGeom prst="line">
            <a:avLst/>
          </a:prstGeom>
          <a:ln w="127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1336052" y="6391680"/>
            <a:ext cx="6813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FEF255AE-D1B5-48C8-9BAF-95F2418C50F7}" type="slidenum">
              <a:rPr lang="en-US" sz="1200" b="0" smtClean="0">
                <a:solidFill>
                  <a:schemeClr val="accent1"/>
                </a:solidFill>
                <a:latin typeface="+mj-lt"/>
              </a:rPr>
              <a:pPr algn="r"/>
              <a:t>‹#›</a:t>
            </a:fld>
            <a:endParaRPr lang="en-US" sz="1200" b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8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22" r:id="rId3"/>
    <p:sldLayoutId id="2147483694" r:id="rId4"/>
    <p:sldLayoutId id="2147483695" r:id="rId5"/>
    <p:sldLayoutId id="2147483696" r:id="rId6"/>
    <p:sldLayoutId id="2147483697" r:id="rId7"/>
    <p:sldLayoutId id="2147483705" r:id="rId8"/>
    <p:sldLayoutId id="2147483698" r:id="rId9"/>
    <p:sldLayoutId id="2147483699" r:id="rId10"/>
    <p:sldLayoutId id="2147483700" r:id="rId11"/>
    <p:sldLayoutId id="2147483708" r:id="rId12"/>
    <p:sldLayoutId id="214748372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144" userDrawn="1">
          <p15:clr>
            <a:srgbClr val="F26B43"/>
          </p15:clr>
        </p15:guide>
        <p15:guide id="6" orient="horz" pos="4176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orient="horz" pos="648" userDrawn="1">
          <p15:clr>
            <a:srgbClr val="F26B43"/>
          </p15:clr>
        </p15:guide>
        <p15:guide id="10" pos="4010" userDrawn="1">
          <p15:clr>
            <a:srgbClr val="F26B43"/>
          </p15:clr>
        </p15:guide>
        <p15:guide id="11" pos="3666" userDrawn="1">
          <p15:clr>
            <a:srgbClr val="F26B43"/>
          </p15:clr>
        </p15:guide>
        <p15:guide id="12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1" y="2401824"/>
            <a:ext cx="5791200" cy="1027183"/>
          </a:xfrm>
        </p:spPr>
        <p:txBody>
          <a:bodyPr/>
          <a:lstStyle/>
          <a:p>
            <a:r>
              <a:rPr lang="en-US" sz="2800" dirty="0"/>
              <a:t>How Kafka has Become the Nervous System of a Modern Data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Cliff Gilmore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Advanced Technology Group @ Confluent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cliff@confluent.io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3549977"/>
            <a:ext cx="1701801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Consuming From Kafka - Single Consumer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835167" y="11782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965013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1439988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1914964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2389939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286491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333989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381486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428984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4764817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835167" y="23436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965013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1439988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7"/>
          <p:cNvSpPr/>
          <p:nvPr/>
        </p:nvSpPr>
        <p:spPr>
          <a:xfrm>
            <a:off x="1914964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2389939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/>
          <p:nvPr/>
        </p:nvSpPr>
        <p:spPr>
          <a:xfrm>
            <a:off x="286491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/>
          <p:nvPr/>
        </p:nvSpPr>
        <p:spPr>
          <a:xfrm>
            <a:off x="333989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381486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428984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4764817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835151" y="35091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7"/>
          <p:cNvSpPr/>
          <p:nvPr/>
        </p:nvSpPr>
        <p:spPr>
          <a:xfrm>
            <a:off x="964996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7"/>
          <p:cNvSpPr/>
          <p:nvPr/>
        </p:nvSpPr>
        <p:spPr>
          <a:xfrm>
            <a:off x="1439972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1914947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238992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286489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333987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381484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4289825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4764800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835151" y="46746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964996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1439972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"/>
          <p:cNvSpPr/>
          <p:nvPr/>
        </p:nvSpPr>
        <p:spPr>
          <a:xfrm>
            <a:off x="1914947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238992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286489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333987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381484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7"/>
          <p:cNvSpPr/>
          <p:nvPr/>
        </p:nvSpPr>
        <p:spPr>
          <a:xfrm>
            <a:off x="4289825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4764800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8894533" y="27856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27"/>
          <p:cNvCxnSpPr>
            <a:stCxn id="444" idx="3"/>
            <a:endCxn id="476" idx="1"/>
          </p:cNvCxnSpPr>
          <p:nvPr/>
        </p:nvCxnSpPr>
        <p:spPr>
          <a:xfrm>
            <a:off x="4701441" y="1680840"/>
            <a:ext cx="4193200" cy="17480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27"/>
          <p:cNvCxnSpPr>
            <a:stCxn id="452" idx="3"/>
            <a:endCxn id="476" idx="1"/>
          </p:cNvCxnSpPr>
          <p:nvPr/>
        </p:nvCxnSpPr>
        <p:spPr>
          <a:xfrm>
            <a:off x="3751491" y="2846307"/>
            <a:ext cx="5143200" cy="5828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7"/>
          <p:cNvCxnSpPr>
            <a:stCxn id="460" idx="3"/>
            <a:endCxn id="476" idx="1"/>
          </p:cNvCxnSpPr>
          <p:nvPr/>
        </p:nvCxnSpPr>
        <p:spPr>
          <a:xfrm rot="10800000" flipH="1">
            <a:off x="2801523" y="3428973"/>
            <a:ext cx="6093200" cy="5828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7"/>
          <p:cNvCxnSpPr>
            <a:stCxn id="475" idx="3"/>
            <a:endCxn id="476" idx="1"/>
          </p:cNvCxnSpPr>
          <p:nvPr/>
        </p:nvCxnSpPr>
        <p:spPr>
          <a:xfrm rot="10800000" flipH="1">
            <a:off x="5176400" y="3428840"/>
            <a:ext cx="3718000" cy="17484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0015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Consuming From Kafka - Grouped Consumers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6" name="Google Shape;486;p28"/>
          <p:cNvSpPr/>
          <p:nvPr/>
        </p:nvSpPr>
        <p:spPr>
          <a:xfrm>
            <a:off x="835167" y="11782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8"/>
          <p:cNvSpPr/>
          <p:nvPr/>
        </p:nvSpPr>
        <p:spPr>
          <a:xfrm>
            <a:off x="965013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8"/>
          <p:cNvSpPr/>
          <p:nvPr/>
        </p:nvSpPr>
        <p:spPr>
          <a:xfrm>
            <a:off x="1439988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8"/>
          <p:cNvSpPr/>
          <p:nvPr/>
        </p:nvSpPr>
        <p:spPr>
          <a:xfrm>
            <a:off x="1914964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8"/>
          <p:cNvSpPr/>
          <p:nvPr/>
        </p:nvSpPr>
        <p:spPr>
          <a:xfrm>
            <a:off x="2389939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286491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33989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381486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428984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8"/>
          <p:cNvSpPr/>
          <p:nvPr/>
        </p:nvSpPr>
        <p:spPr>
          <a:xfrm>
            <a:off x="4764817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8"/>
          <p:cNvSpPr/>
          <p:nvPr/>
        </p:nvSpPr>
        <p:spPr>
          <a:xfrm>
            <a:off x="835167" y="23436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8"/>
          <p:cNvSpPr/>
          <p:nvPr/>
        </p:nvSpPr>
        <p:spPr>
          <a:xfrm>
            <a:off x="965013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1439988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1914964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2389939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286491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8"/>
          <p:cNvSpPr/>
          <p:nvPr/>
        </p:nvSpPr>
        <p:spPr>
          <a:xfrm>
            <a:off x="333989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381486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8"/>
          <p:cNvSpPr/>
          <p:nvPr/>
        </p:nvSpPr>
        <p:spPr>
          <a:xfrm>
            <a:off x="428984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4764817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8"/>
          <p:cNvSpPr/>
          <p:nvPr/>
        </p:nvSpPr>
        <p:spPr>
          <a:xfrm>
            <a:off x="835151" y="35091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8"/>
          <p:cNvSpPr/>
          <p:nvPr/>
        </p:nvSpPr>
        <p:spPr>
          <a:xfrm>
            <a:off x="964996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1439972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1914947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8"/>
          <p:cNvSpPr/>
          <p:nvPr/>
        </p:nvSpPr>
        <p:spPr>
          <a:xfrm>
            <a:off x="238992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8"/>
          <p:cNvSpPr/>
          <p:nvPr/>
        </p:nvSpPr>
        <p:spPr>
          <a:xfrm>
            <a:off x="286489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8"/>
          <p:cNvSpPr/>
          <p:nvPr/>
        </p:nvSpPr>
        <p:spPr>
          <a:xfrm>
            <a:off x="333987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8"/>
          <p:cNvSpPr/>
          <p:nvPr/>
        </p:nvSpPr>
        <p:spPr>
          <a:xfrm>
            <a:off x="381484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8"/>
          <p:cNvSpPr/>
          <p:nvPr/>
        </p:nvSpPr>
        <p:spPr>
          <a:xfrm>
            <a:off x="4289825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8"/>
          <p:cNvSpPr/>
          <p:nvPr/>
        </p:nvSpPr>
        <p:spPr>
          <a:xfrm>
            <a:off x="4764800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8"/>
          <p:cNvSpPr/>
          <p:nvPr/>
        </p:nvSpPr>
        <p:spPr>
          <a:xfrm>
            <a:off x="835151" y="46746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964996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1439972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8"/>
          <p:cNvSpPr/>
          <p:nvPr/>
        </p:nvSpPr>
        <p:spPr>
          <a:xfrm>
            <a:off x="1914947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8"/>
          <p:cNvSpPr/>
          <p:nvPr/>
        </p:nvSpPr>
        <p:spPr>
          <a:xfrm>
            <a:off x="238992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8"/>
          <p:cNvSpPr/>
          <p:nvPr/>
        </p:nvSpPr>
        <p:spPr>
          <a:xfrm>
            <a:off x="286489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8"/>
          <p:cNvSpPr/>
          <p:nvPr/>
        </p:nvSpPr>
        <p:spPr>
          <a:xfrm>
            <a:off x="333987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8"/>
          <p:cNvSpPr/>
          <p:nvPr/>
        </p:nvSpPr>
        <p:spPr>
          <a:xfrm>
            <a:off x="381484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8"/>
          <p:cNvSpPr/>
          <p:nvPr/>
        </p:nvSpPr>
        <p:spPr>
          <a:xfrm>
            <a:off x="4289825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8"/>
          <p:cNvSpPr/>
          <p:nvPr/>
        </p:nvSpPr>
        <p:spPr>
          <a:xfrm>
            <a:off x="4764800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8"/>
          <p:cNvSpPr/>
          <p:nvPr/>
        </p:nvSpPr>
        <p:spPr>
          <a:xfrm>
            <a:off x="8964167" y="13467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28"/>
          <p:cNvCxnSpPr>
            <a:stCxn id="494" idx="3"/>
            <a:endCxn id="526" idx="1"/>
          </p:cNvCxnSpPr>
          <p:nvPr/>
        </p:nvCxnSpPr>
        <p:spPr>
          <a:xfrm>
            <a:off x="4701441" y="1680840"/>
            <a:ext cx="4262800" cy="3092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8" name="Google Shape;528;p28"/>
          <p:cNvCxnSpPr>
            <a:stCxn id="502" idx="3"/>
            <a:endCxn id="526" idx="1"/>
          </p:cNvCxnSpPr>
          <p:nvPr/>
        </p:nvCxnSpPr>
        <p:spPr>
          <a:xfrm rot="10800000" flipH="1">
            <a:off x="3751491" y="1989907"/>
            <a:ext cx="5212800" cy="8564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9" name="Google Shape;529;p28"/>
          <p:cNvCxnSpPr>
            <a:stCxn id="510" idx="3"/>
            <a:endCxn id="526" idx="1"/>
          </p:cNvCxnSpPr>
          <p:nvPr/>
        </p:nvCxnSpPr>
        <p:spPr>
          <a:xfrm rot="10800000" flipH="1">
            <a:off x="2801523" y="1990173"/>
            <a:ext cx="6162800" cy="20216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0" name="Google Shape;530;p28"/>
          <p:cNvCxnSpPr>
            <a:stCxn id="525" idx="3"/>
            <a:endCxn id="526" idx="1"/>
          </p:cNvCxnSpPr>
          <p:nvPr/>
        </p:nvCxnSpPr>
        <p:spPr>
          <a:xfrm rot="10800000" flipH="1">
            <a:off x="5176400" y="1990040"/>
            <a:ext cx="3787600" cy="31872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1" name="Google Shape;531;p28"/>
          <p:cNvSpPr/>
          <p:nvPr/>
        </p:nvSpPr>
        <p:spPr>
          <a:xfrm>
            <a:off x="9204167" y="15867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8"/>
          <p:cNvSpPr/>
          <p:nvPr/>
        </p:nvSpPr>
        <p:spPr>
          <a:xfrm>
            <a:off x="9439367" y="1909967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C1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8"/>
          <p:cNvSpPr/>
          <p:nvPr/>
        </p:nvSpPr>
        <p:spPr>
          <a:xfrm>
            <a:off x="9097733" y="41302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4" name="Google Shape;534;p28"/>
          <p:cNvCxnSpPr>
            <a:stCxn id="495" idx="3"/>
            <a:endCxn id="533" idx="1"/>
          </p:cNvCxnSpPr>
          <p:nvPr/>
        </p:nvCxnSpPr>
        <p:spPr>
          <a:xfrm>
            <a:off x="5176417" y="1680840"/>
            <a:ext cx="3921200" cy="30928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5" name="Google Shape;535;p28"/>
          <p:cNvCxnSpPr>
            <a:stCxn id="505" idx="3"/>
            <a:endCxn id="533" idx="1"/>
          </p:cNvCxnSpPr>
          <p:nvPr/>
        </p:nvCxnSpPr>
        <p:spPr>
          <a:xfrm>
            <a:off x="5176417" y="2846307"/>
            <a:ext cx="3921200" cy="19272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6" name="Google Shape;536;p28"/>
          <p:cNvCxnSpPr>
            <a:stCxn id="515" idx="3"/>
            <a:endCxn id="533" idx="1"/>
          </p:cNvCxnSpPr>
          <p:nvPr/>
        </p:nvCxnSpPr>
        <p:spPr>
          <a:xfrm>
            <a:off x="5176400" y="4011773"/>
            <a:ext cx="3921200" cy="7620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28"/>
          <p:cNvCxnSpPr>
            <a:stCxn id="525" idx="3"/>
            <a:endCxn id="533" idx="1"/>
          </p:cNvCxnSpPr>
          <p:nvPr/>
        </p:nvCxnSpPr>
        <p:spPr>
          <a:xfrm rot="10800000" flipH="1">
            <a:off x="5176400" y="4773640"/>
            <a:ext cx="3921200" cy="4036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8" name="Google Shape;538;p28"/>
          <p:cNvSpPr/>
          <p:nvPr/>
        </p:nvSpPr>
        <p:spPr>
          <a:xfrm>
            <a:off x="9337733" y="43702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8"/>
          <p:cNvSpPr/>
          <p:nvPr/>
        </p:nvSpPr>
        <p:spPr>
          <a:xfrm>
            <a:off x="9572933" y="4693467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C2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70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9"/>
          <p:cNvSpPr/>
          <p:nvPr/>
        </p:nvSpPr>
        <p:spPr>
          <a:xfrm>
            <a:off x="7466033" y="1408967"/>
            <a:ext cx="3587600" cy="374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9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Consuming From Kafka - Grouped Consumers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29"/>
          <p:cNvSpPr/>
          <p:nvPr/>
        </p:nvSpPr>
        <p:spPr>
          <a:xfrm>
            <a:off x="835167" y="11782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9"/>
          <p:cNvSpPr/>
          <p:nvPr/>
        </p:nvSpPr>
        <p:spPr>
          <a:xfrm>
            <a:off x="965013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9"/>
          <p:cNvSpPr/>
          <p:nvPr/>
        </p:nvSpPr>
        <p:spPr>
          <a:xfrm>
            <a:off x="1439988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9"/>
          <p:cNvSpPr/>
          <p:nvPr/>
        </p:nvSpPr>
        <p:spPr>
          <a:xfrm>
            <a:off x="1914964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2389939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9"/>
          <p:cNvSpPr/>
          <p:nvPr/>
        </p:nvSpPr>
        <p:spPr>
          <a:xfrm>
            <a:off x="286491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9"/>
          <p:cNvSpPr/>
          <p:nvPr/>
        </p:nvSpPr>
        <p:spPr>
          <a:xfrm>
            <a:off x="333989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9"/>
          <p:cNvSpPr/>
          <p:nvPr/>
        </p:nvSpPr>
        <p:spPr>
          <a:xfrm>
            <a:off x="381486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9"/>
          <p:cNvSpPr/>
          <p:nvPr/>
        </p:nvSpPr>
        <p:spPr>
          <a:xfrm>
            <a:off x="428984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9"/>
          <p:cNvSpPr/>
          <p:nvPr/>
        </p:nvSpPr>
        <p:spPr>
          <a:xfrm>
            <a:off x="4764817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9"/>
          <p:cNvSpPr/>
          <p:nvPr/>
        </p:nvSpPr>
        <p:spPr>
          <a:xfrm>
            <a:off x="835167" y="23436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9"/>
          <p:cNvSpPr/>
          <p:nvPr/>
        </p:nvSpPr>
        <p:spPr>
          <a:xfrm>
            <a:off x="965013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9"/>
          <p:cNvSpPr/>
          <p:nvPr/>
        </p:nvSpPr>
        <p:spPr>
          <a:xfrm>
            <a:off x="1439988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9"/>
          <p:cNvSpPr/>
          <p:nvPr/>
        </p:nvSpPr>
        <p:spPr>
          <a:xfrm>
            <a:off x="1914964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2389939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9"/>
          <p:cNvSpPr/>
          <p:nvPr/>
        </p:nvSpPr>
        <p:spPr>
          <a:xfrm>
            <a:off x="286491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333989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9"/>
          <p:cNvSpPr/>
          <p:nvPr/>
        </p:nvSpPr>
        <p:spPr>
          <a:xfrm>
            <a:off x="381486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9"/>
          <p:cNvSpPr/>
          <p:nvPr/>
        </p:nvSpPr>
        <p:spPr>
          <a:xfrm>
            <a:off x="428984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9"/>
          <p:cNvSpPr/>
          <p:nvPr/>
        </p:nvSpPr>
        <p:spPr>
          <a:xfrm>
            <a:off x="4764817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9"/>
          <p:cNvSpPr/>
          <p:nvPr/>
        </p:nvSpPr>
        <p:spPr>
          <a:xfrm>
            <a:off x="835151" y="35091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9"/>
          <p:cNvSpPr/>
          <p:nvPr/>
        </p:nvSpPr>
        <p:spPr>
          <a:xfrm>
            <a:off x="964996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9"/>
          <p:cNvSpPr/>
          <p:nvPr/>
        </p:nvSpPr>
        <p:spPr>
          <a:xfrm>
            <a:off x="1439972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9"/>
          <p:cNvSpPr/>
          <p:nvPr/>
        </p:nvSpPr>
        <p:spPr>
          <a:xfrm>
            <a:off x="1914947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9"/>
          <p:cNvSpPr/>
          <p:nvPr/>
        </p:nvSpPr>
        <p:spPr>
          <a:xfrm>
            <a:off x="238992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9"/>
          <p:cNvSpPr/>
          <p:nvPr/>
        </p:nvSpPr>
        <p:spPr>
          <a:xfrm>
            <a:off x="286489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9"/>
          <p:cNvSpPr/>
          <p:nvPr/>
        </p:nvSpPr>
        <p:spPr>
          <a:xfrm>
            <a:off x="333987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9"/>
          <p:cNvSpPr/>
          <p:nvPr/>
        </p:nvSpPr>
        <p:spPr>
          <a:xfrm>
            <a:off x="381484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/>
          <p:nvPr/>
        </p:nvSpPr>
        <p:spPr>
          <a:xfrm>
            <a:off x="4289825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"/>
          <p:cNvSpPr/>
          <p:nvPr/>
        </p:nvSpPr>
        <p:spPr>
          <a:xfrm>
            <a:off x="4764800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/>
          <p:nvPr/>
        </p:nvSpPr>
        <p:spPr>
          <a:xfrm>
            <a:off x="835151" y="46746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9"/>
          <p:cNvSpPr/>
          <p:nvPr/>
        </p:nvSpPr>
        <p:spPr>
          <a:xfrm>
            <a:off x="964996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9"/>
          <p:cNvSpPr/>
          <p:nvPr/>
        </p:nvSpPr>
        <p:spPr>
          <a:xfrm>
            <a:off x="1439972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9"/>
          <p:cNvSpPr/>
          <p:nvPr/>
        </p:nvSpPr>
        <p:spPr>
          <a:xfrm>
            <a:off x="1914947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9"/>
          <p:cNvSpPr/>
          <p:nvPr/>
        </p:nvSpPr>
        <p:spPr>
          <a:xfrm>
            <a:off x="238992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9"/>
          <p:cNvSpPr/>
          <p:nvPr/>
        </p:nvSpPr>
        <p:spPr>
          <a:xfrm>
            <a:off x="286489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9"/>
          <p:cNvSpPr/>
          <p:nvPr/>
        </p:nvSpPr>
        <p:spPr>
          <a:xfrm>
            <a:off x="333987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381484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4289825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4764800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29"/>
          <p:cNvGrpSpPr/>
          <p:nvPr/>
        </p:nvGrpSpPr>
        <p:grpSpPr>
          <a:xfrm>
            <a:off x="7931433" y="1841118"/>
            <a:ext cx="2656800" cy="2884500"/>
            <a:chOff x="5942800" y="1433575"/>
            <a:chExt cx="1992600" cy="2163375"/>
          </a:xfrm>
        </p:grpSpPr>
        <p:sp>
          <p:nvSpPr>
            <p:cNvPr id="587" name="Google Shape;587;p29"/>
            <p:cNvSpPr/>
            <p:nvPr/>
          </p:nvSpPr>
          <p:spPr>
            <a:xfrm>
              <a:off x="5942800" y="1433575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7027300" y="1433575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5942800" y="2631850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7011650" y="2631850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91" name="Google Shape;591;p29"/>
          <p:cNvCxnSpPr>
            <a:stCxn id="554" idx="3"/>
            <a:endCxn id="587" idx="1"/>
          </p:cNvCxnSpPr>
          <p:nvPr/>
        </p:nvCxnSpPr>
        <p:spPr>
          <a:xfrm>
            <a:off x="4701441" y="1680840"/>
            <a:ext cx="3230000" cy="80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2" name="Google Shape;592;p29"/>
          <p:cNvCxnSpPr>
            <a:stCxn id="562" idx="3"/>
            <a:endCxn id="589" idx="1"/>
          </p:cNvCxnSpPr>
          <p:nvPr/>
        </p:nvCxnSpPr>
        <p:spPr>
          <a:xfrm>
            <a:off x="3751491" y="2846307"/>
            <a:ext cx="4180000" cy="12360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3" name="Google Shape;593;p29"/>
          <p:cNvCxnSpPr>
            <a:stCxn id="570" idx="3"/>
            <a:endCxn id="588" idx="1"/>
          </p:cNvCxnSpPr>
          <p:nvPr/>
        </p:nvCxnSpPr>
        <p:spPr>
          <a:xfrm rot="10800000" flipH="1">
            <a:off x="2801523" y="2484573"/>
            <a:ext cx="6576000" cy="15272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4" name="Google Shape;594;p29"/>
          <p:cNvCxnSpPr>
            <a:stCxn id="585" idx="3"/>
            <a:endCxn id="590" idx="1"/>
          </p:cNvCxnSpPr>
          <p:nvPr/>
        </p:nvCxnSpPr>
        <p:spPr>
          <a:xfrm rot="10800000" flipH="1">
            <a:off x="5176400" y="4082040"/>
            <a:ext cx="4180000" cy="10952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6903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0"/>
          <p:cNvSpPr/>
          <p:nvPr/>
        </p:nvSpPr>
        <p:spPr>
          <a:xfrm>
            <a:off x="7466033" y="1408967"/>
            <a:ext cx="3587600" cy="374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0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Consuming From Kafka - Grouped Consumers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1" name="Google Shape;601;p30"/>
          <p:cNvSpPr/>
          <p:nvPr/>
        </p:nvSpPr>
        <p:spPr>
          <a:xfrm>
            <a:off x="835167" y="11782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0"/>
          <p:cNvSpPr/>
          <p:nvPr/>
        </p:nvSpPr>
        <p:spPr>
          <a:xfrm>
            <a:off x="965013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0"/>
          <p:cNvSpPr/>
          <p:nvPr/>
        </p:nvSpPr>
        <p:spPr>
          <a:xfrm>
            <a:off x="1439988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1914964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2389939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286491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333989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3814865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4289841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4764817" y="12750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835167" y="23436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965013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1439988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0"/>
          <p:cNvSpPr/>
          <p:nvPr/>
        </p:nvSpPr>
        <p:spPr>
          <a:xfrm>
            <a:off x="1914964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2389939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0"/>
          <p:cNvSpPr/>
          <p:nvPr/>
        </p:nvSpPr>
        <p:spPr>
          <a:xfrm>
            <a:off x="286491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0"/>
          <p:cNvSpPr/>
          <p:nvPr/>
        </p:nvSpPr>
        <p:spPr>
          <a:xfrm>
            <a:off x="333989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3814865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0"/>
          <p:cNvSpPr/>
          <p:nvPr/>
        </p:nvSpPr>
        <p:spPr>
          <a:xfrm>
            <a:off x="4289841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4764817" y="24405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0"/>
          <p:cNvSpPr/>
          <p:nvPr/>
        </p:nvSpPr>
        <p:spPr>
          <a:xfrm>
            <a:off x="835151" y="35091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0"/>
          <p:cNvSpPr/>
          <p:nvPr/>
        </p:nvSpPr>
        <p:spPr>
          <a:xfrm>
            <a:off x="964996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0"/>
          <p:cNvSpPr/>
          <p:nvPr/>
        </p:nvSpPr>
        <p:spPr>
          <a:xfrm>
            <a:off x="1439972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0"/>
          <p:cNvSpPr/>
          <p:nvPr/>
        </p:nvSpPr>
        <p:spPr>
          <a:xfrm>
            <a:off x="1914947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238992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286489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0"/>
          <p:cNvSpPr/>
          <p:nvPr/>
        </p:nvSpPr>
        <p:spPr>
          <a:xfrm>
            <a:off x="3339873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0"/>
          <p:cNvSpPr/>
          <p:nvPr/>
        </p:nvSpPr>
        <p:spPr>
          <a:xfrm>
            <a:off x="3814849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0"/>
          <p:cNvSpPr/>
          <p:nvPr/>
        </p:nvSpPr>
        <p:spPr>
          <a:xfrm>
            <a:off x="4289825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4764800" y="36059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0"/>
          <p:cNvSpPr/>
          <p:nvPr/>
        </p:nvSpPr>
        <p:spPr>
          <a:xfrm>
            <a:off x="835151" y="46746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0"/>
          <p:cNvSpPr/>
          <p:nvPr/>
        </p:nvSpPr>
        <p:spPr>
          <a:xfrm>
            <a:off x="964996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0"/>
          <p:cNvSpPr/>
          <p:nvPr/>
        </p:nvSpPr>
        <p:spPr>
          <a:xfrm>
            <a:off x="1439972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0"/>
          <p:cNvSpPr/>
          <p:nvPr/>
        </p:nvSpPr>
        <p:spPr>
          <a:xfrm>
            <a:off x="1914947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"/>
          <p:cNvSpPr/>
          <p:nvPr/>
        </p:nvSpPr>
        <p:spPr>
          <a:xfrm>
            <a:off x="238992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"/>
          <p:cNvSpPr/>
          <p:nvPr/>
        </p:nvSpPr>
        <p:spPr>
          <a:xfrm>
            <a:off x="286489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0"/>
          <p:cNvSpPr/>
          <p:nvPr/>
        </p:nvSpPr>
        <p:spPr>
          <a:xfrm>
            <a:off x="3339873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0"/>
          <p:cNvSpPr/>
          <p:nvPr/>
        </p:nvSpPr>
        <p:spPr>
          <a:xfrm>
            <a:off x="3814849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0"/>
          <p:cNvSpPr/>
          <p:nvPr/>
        </p:nvSpPr>
        <p:spPr>
          <a:xfrm>
            <a:off x="4289825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"/>
          <p:cNvSpPr/>
          <p:nvPr/>
        </p:nvSpPr>
        <p:spPr>
          <a:xfrm>
            <a:off x="4764800" y="47714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30"/>
          <p:cNvGrpSpPr/>
          <p:nvPr/>
        </p:nvGrpSpPr>
        <p:grpSpPr>
          <a:xfrm>
            <a:off x="7931433" y="1841118"/>
            <a:ext cx="2656800" cy="2884500"/>
            <a:chOff x="5942800" y="1433575"/>
            <a:chExt cx="1992600" cy="2163375"/>
          </a:xfrm>
        </p:grpSpPr>
        <p:sp>
          <p:nvSpPr>
            <p:cNvPr id="642" name="Google Shape;642;p30"/>
            <p:cNvSpPr/>
            <p:nvPr/>
          </p:nvSpPr>
          <p:spPr>
            <a:xfrm>
              <a:off x="5942800" y="1433575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027300" y="1433575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942800" y="2631850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7011650" y="2631850"/>
              <a:ext cx="908100" cy="965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3000"/>
              </a:pPr>
              <a:r>
                <a:rPr lang="en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71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Kafka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Real Time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99" y="4173584"/>
            <a:ext cx="1260835" cy="170558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084996" y="2880360"/>
            <a:ext cx="0" cy="1150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243611" y="2880360"/>
            <a:ext cx="0" cy="115008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966145" y="3228051"/>
            <a:ext cx="386742" cy="410840"/>
            <a:chOff x="2792620" y="3299012"/>
            <a:chExt cx="386742" cy="410840"/>
          </a:xfrm>
        </p:grpSpPr>
        <p:sp>
          <p:nvSpPr>
            <p:cNvPr id="8" name="Oval 7"/>
            <p:cNvSpPr/>
            <p:nvPr/>
          </p:nvSpPr>
          <p:spPr>
            <a:xfrm>
              <a:off x="2826629" y="3299012"/>
              <a:ext cx="313764" cy="3137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871452" y="3342598"/>
              <a:ext cx="22411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92620" y="3462038"/>
              <a:ext cx="386742" cy="2478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23256" y="1127952"/>
            <a:ext cx="1914763" cy="1565406"/>
            <a:chOff x="3091909" y="4836946"/>
            <a:chExt cx="1167217" cy="954253"/>
          </a:xfrm>
        </p:grpSpPr>
        <p:sp>
          <p:nvSpPr>
            <p:cNvPr id="12" name="Rounded Rectangle 11"/>
            <p:cNvSpPr/>
            <p:nvPr/>
          </p:nvSpPr>
          <p:spPr>
            <a:xfrm>
              <a:off x="3091909" y="4836946"/>
              <a:ext cx="1167217" cy="954253"/>
            </a:xfrm>
            <a:prstGeom prst="roundRect">
              <a:avLst>
                <a:gd name="adj" fmla="val 654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80850" y="4885303"/>
              <a:ext cx="1001939" cy="804275"/>
              <a:chOff x="9805249" y="4941703"/>
              <a:chExt cx="1001939" cy="804275"/>
            </a:xfrm>
          </p:grpSpPr>
          <p:sp>
            <p:nvSpPr>
              <p:cNvPr id="14" name="Hexagon 13"/>
              <p:cNvSpPr/>
              <p:nvPr/>
            </p:nvSpPr>
            <p:spPr>
              <a:xfrm>
                <a:off x="9805249" y="5313002"/>
                <a:ext cx="981619" cy="432976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Roboto" charset="0"/>
                    <a:ea typeface="Roboto" charset="0"/>
                    <a:cs typeface="Roboto" charset="0"/>
                  </a:rPr>
                  <a:t>Streams API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825570" y="4941703"/>
                <a:ext cx="981618" cy="24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Your App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672630" y="467016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Kafka</a:t>
            </a:r>
          </a:p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7" name="Content Placeholder 95"/>
          <p:cNvSpPr txBox="1">
            <a:spLocks/>
          </p:cNvSpPr>
          <p:nvPr/>
        </p:nvSpPr>
        <p:spPr>
          <a:xfrm>
            <a:off x="3912726" y="1079946"/>
            <a:ext cx="7974479" cy="4799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Key Benefits of Apache Kafka’s Streams API</a:t>
            </a:r>
          </a:p>
          <a:p>
            <a:pPr marL="342900" indent="-342900">
              <a:buFont typeface="Arial"/>
              <a:buChar char="•"/>
            </a:pPr>
            <a:r>
              <a:rPr lang="en-US" u="sng" dirty="0"/>
              <a:t>Build Apps, Not Clusters</a:t>
            </a:r>
            <a:r>
              <a:rPr lang="en-US" dirty="0"/>
              <a:t>: no additional cluster required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Elastic, highly-performant, distributed, fault-tolerant, secure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Equally viable for small, medium, and large-scale use cases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“Run Everywhere”: integrates with your existing deployment strategies such as containers, automation, cloud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Part of open source Apache Kafka, introduced in 0.10+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Powerful </a:t>
            </a:r>
            <a:r>
              <a:rPr lang="en-US" dirty="0">
                <a:ea typeface="Roboto" charset="0"/>
                <a:cs typeface="Roboto" charset="0"/>
              </a:rPr>
              <a:t>client library </a:t>
            </a:r>
            <a:r>
              <a:rPr lang="en-US" dirty="0"/>
              <a:t>to build stream processing </a:t>
            </a:r>
            <a:r>
              <a:rPr lang="en-US" dirty="0">
                <a:ea typeface="Roboto" charset="0"/>
                <a:cs typeface="Roboto" charset="0"/>
              </a:rPr>
              <a:t>apps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Roboto" charset="0"/>
                <a:cs typeface="Roboto" charset="0"/>
              </a:rPr>
              <a:t>Apps are standard Java applications that run on client machines</a:t>
            </a:r>
          </a:p>
          <a:p>
            <a:pPr marL="342900" indent="-342900">
              <a:buFont typeface="Arial" charset="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https://</a:t>
            </a:r>
            <a:r>
              <a:rPr lang="en-US" u="sng" dirty="0" err="1">
                <a:solidFill>
                  <a:schemeClr val="accent4"/>
                </a:solidFill>
              </a:rPr>
              <a:t>github.com</a:t>
            </a:r>
            <a:r>
              <a:rPr lang="en-US" u="sng" dirty="0">
                <a:solidFill>
                  <a:schemeClr val="accent4"/>
                </a:solidFill>
              </a:rPr>
              <a:t>/apache/</a:t>
            </a:r>
            <a:r>
              <a:rPr lang="en-US" u="sng" dirty="0" err="1">
                <a:solidFill>
                  <a:schemeClr val="accent4"/>
                </a:solidFill>
              </a:rPr>
              <a:t>kafka</a:t>
            </a:r>
            <a:r>
              <a:rPr lang="en-US" u="sng" dirty="0">
                <a:solidFill>
                  <a:schemeClr val="accent4"/>
                </a:solidFill>
              </a:rPr>
              <a:t>/tree/trunk/streams</a:t>
            </a:r>
          </a:p>
        </p:txBody>
      </p:sp>
    </p:spTree>
    <p:extLst>
      <p:ext uri="{BB962C8B-B14F-4D97-AF65-F5344CB8AC3E}">
        <p14:creationId xmlns:p14="http://schemas.microsoft.com/office/powerpoint/2010/main" val="10368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05" y="0"/>
            <a:ext cx="11582405" cy="780253"/>
          </a:xfrm>
        </p:spPr>
        <p:txBody>
          <a:bodyPr/>
          <a:lstStyle/>
          <a:p>
            <a:r>
              <a:rPr lang="en-US" dirty="0"/>
              <a:t>What can I do with Streams?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5222" y="2047164"/>
            <a:ext cx="5008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Customer 360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Fleet or inventory management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Fraud detection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Real-time monitoring &amp; intelligence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Location-based marketing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Claims Processing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&lt; Many More&gt;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87857" y="1310185"/>
            <a:ext cx="203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Use Cases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5642" y="1351128"/>
            <a:ext cx="26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4"/>
                </a:solidFill>
              </a:rPr>
              <a:t>Technical </a:t>
            </a:r>
            <a:r>
              <a:rPr lang="en-US" sz="2800" b="1" dirty="0">
                <a:solidFill>
                  <a:schemeClr val="accent4"/>
                </a:solidFill>
              </a:rPr>
              <a:t>Fit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16727" y="2047164"/>
            <a:ext cx="56205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</a:rPr>
              <a:t>Microservices</a:t>
            </a:r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Fast Data apps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Reactive applications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Continuous queries and transformations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Event-triggered processes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The “T” in ETL</a:t>
            </a:r>
          </a:p>
          <a:p>
            <a:r>
              <a:rPr lang="is-IS" sz="2400" b="1" dirty="0">
                <a:solidFill>
                  <a:schemeClr val="accent1"/>
                </a:solidFill>
              </a:rPr>
              <a:t>&lt;Many More&gt;</a:t>
            </a:r>
            <a:endParaRPr lang="en-US" sz="2400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16" y="1403089"/>
            <a:ext cx="1260835" cy="170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15" y="4146288"/>
            <a:ext cx="1260835" cy="1705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883391"/>
            <a:ext cx="170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Other Stream Platforms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799" y="4814415"/>
            <a:ext cx="170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Kafka Streams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9988" y="4202194"/>
            <a:ext cx="2620370" cy="15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Your Application or Service</a:t>
            </a:r>
          </a:p>
        </p:txBody>
      </p: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>
            <a:off x="3497150" y="4999082"/>
            <a:ext cx="842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39988" y="1457315"/>
            <a:ext cx="2620370" cy="8521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Separate Streams Cluster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8603" y="2650579"/>
            <a:ext cx="1583140" cy="8521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Your “Job”</a:t>
            </a:r>
          </a:p>
        </p:txBody>
      </p:sp>
      <p:cxnSp>
        <p:nvCxnSpPr>
          <p:cNvPr id="15" name="Straight Arrow Connector 14"/>
          <p:cNvCxnSpPr>
            <a:stCxn id="13" idx="0"/>
            <a:endCxn id="12" idx="2"/>
          </p:cNvCxnSpPr>
          <p:nvPr/>
        </p:nvCxnSpPr>
        <p:spPr>
          <a:xfrm flipV="1">
            <a:off x="5650173" y="2309467"/>
            <a:ext cx="0" cy="341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n 15"/>
          <p:cNvSpPr/>
          <p:nvPr/>
        </p:nvSpPr>
        <p:spPr>
          <a:xfrm>
            <a:off x="7902054" y="1457315"/>
            <a:ext cx="1173707" cy="852152"/>
          </a:xfrm>
          <a:prstGeom prst="can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stCxn id="12" idx="3"/>
            <a:endCxn id="16" idx="2"/>
          </p:cNvCxnSpPr>
          <p:nvPr/>
        </p:nvCxnSpPr>
        <p:spPr>
          <a:xfrm>
            <a:off x="6960358" y="1883391"/>
            <a:ext cx="9416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75761" y="1883391"/>
            <a:ext cx="9416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017457" y="1220311"/>
            <a:ext cx="1542199" cy="13261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Your Application or Service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497150" y="1883391"/>
            <a:ext cx="842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&amp; Tables </a:t>
            </a:r>
            <a:r>
              <a:rPr lang="mr-IN" dirty="0"/>
              <a:t>–</a:t>
            </a:r>
            <a:r>
              <a:rPr lang="en-US" dirty="0"/>
              <a:t> We Need Both!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820" y="2552131"/>
            <a:ext cx="11054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Streams (</a:t>
            </a:r>
            <a:r>
              <a:rPr lang="en-US" b="1" dirty="0" err="1">
                <a:solidFill>
                  <a:schemeClr val="accent1"/>
                </a:solidFill>
              </a:rPr>
              <a:t>KStream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	Many events flowing into a system continuously processed</a:t>
            </a:r>
          </a:p>
          <a:p>
            <a:r>
              <a:rPr lang="en-US" dirty="0">
                <a:solidFill>
                  <a:schemeClr val="accent4"/>
                </a:solidFill>
              </a:rPr>
              <a:t> individually or as a batch</a:t>
            </a:r>
          </a:p>
          <a:p>
            <a:r>
              <a:rPr lang="en-US" dirty="0"/>
              <a:t>	</a:t>
            </a:r>
          </a:p>
          <a:p>
            <a:r>
              <a:rPr lang="en-US" b="1" dirty="0">
                <a:solidFill>
                  <a:schemeClr val="accent1"/>
                </a:solidFill>
              </a:rPr>
              <a:t>Streaming Tables (</a:t>
            </a:r>
            <a:r>
              <a:rPr lang="en-US" b="1" dirty="0" err="1">
                <a:solidFill>
                  <a:schemeClr val="accent1"/>
                </a:solidFill>
              </a:rPr>
              <a:t>KTable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4"/>
                </a:solidFill>
              </a:rPr>
              <a:t>Reference data that is continuously</a:t>
            </a:r>
          </a:p>
          <a:p>
            <a:r>
              <a:rPr lang="en-US" dirty="0">
                <a:solidFill>
                  <a:schemeClr val="accent4"/>
                </a:solidFill>
              </a:rPr>
              <a:t>changed and updated based on a stream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71233" y="3008011"/>
            <a:ext cx="4058215" cy="279832"/>
            <a:chOff x="5724571" y="2735056"/>
            <a:chExt cx="4058215" cy="279832"/>
          </a:xfrm>
        </p:grpSpPr>
        <p:sp>
          <p:nvSpPr>
            <p:cNvPr id="6" name="Rectangle 5"/>
            <p:cNvSpPr/>
            <p:nvPr/>
          </p:nvSpPr>
          <p:spPr>
            <a:xfrm>
              <a:off x="5724571" y="2735056"/>
              <a:ext cx="4058215" cy="279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54638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54164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32212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16273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95855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69798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1674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8917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16160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88036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75279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82485" y="4464830"/>
            <a:ext cx="4058215" cy="279832"/>
            <a:chOff x="5724571" y="2735056"/>
            <a:chExt cx="4058215" cy="279832"/>
          </a:xfrm>
        </p:grpSpPr>
        <p:sp>
          <p:nvSpPr>
            <p:cNvPr id="20" name="Rectangle 19"/>
            <p:cNvSpPr/>
            <p:nvPr/>
          </p:nvSpPr>
          <p:spPr>
            <a:xfrm>
              <a:off x="5724571" y="2735056"/>
              <a:ext cx="4058215" cy="279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54638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54164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2212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6273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95855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69798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41674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828917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16160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88036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75279" y="2783302"/>
              <a:ext cx="212005" cy="183340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Can 31"/>
          <p:cNvSpPr/>
          <p:nvPr/>
        </p:nvSpPr>
        <p:spPr>
          <a:xfrm>
            <a:off x="10691557" y="4110467"/>
            <a:ext cx="873457" cy="8052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940700" y="4563334"/>
            <a:ext cx="6404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9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Table</a:t>
            </a:r>
          </a:p>
        </p:txBody>
      </p:sp>
      <p:pic>
        <p:nvPicPr>
          <p:cNvPr id="4" name="Picture 2" descr="./_images/streams-table-duality-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"/>
          <a:stretch/>
        </p:blipFill>
        <p:spPr bwMode="auto">
          <a:xfrm>
            <a:off x="3059006" y="1351823"/>
            <a:ext cx="5674069" cy="47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Kafka?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629" y="2376210"/>
            <a:ext cx="5310534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KStream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&lt;Integer, Integer&gt; input =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builder.</a:t>
            </a:r>
            <a:r>
              <a:rPr lang="en-US" sz="1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stream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("numbers-topic");</a:t>
            </a:r>
          </a:p>
          <a:p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Stateless computation</a:t>
            </a:r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KStream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&lt;Integer, Integer&gt; doubled =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input.</a:t>
            </a:r>
            <a:r>
              <a:rPr lang="en-US" sz="1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mapValues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(v -&gt; v * 2);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Stateful computation</a:t>
            </a:r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KTable</a:t>
            </a:r>
            <a:r>
              <a:rPr lang="en-US" sz="15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Integer, Integer&gt; 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sumOfOdds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input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k,v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-&gt; v % 2 != 0)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sz="1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selectKey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((k, v) -&gt; 1)</a:t>
            </a:r>
            <a:endParaRPr lang="en-US" sz="15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sz="1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groupByKey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((v1, v2) -&gt; v1 + v2, "sum-of-odds");</a:t>
            </a:r>
            <a:b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0848" y="1597152"/>
            <a:ext cx="229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DSL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528" y="1597152"/>
            <a:ext cx="229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Processor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8933" y="2376210"/>
            <a:ext cx="5399286" cy="40164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5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PrintToConsoleProcessor</a:t>
            </a:r>
            <a:br>
              <a:rPr lang="en-US" sz="15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implements </a:t>
            </a:r>
            <a:r>
              <a:rPr lang="en-US" sz="15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Processor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&lt;K, V&gt; {</a:t>
            </a:r>
          </a:p>
          <a:p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public void </a:t>
            </a:r>
            <a:r>
              <a:rPr lang="en-US" sz="1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ProcessorContext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context) {}</a:t>
            </a:r>
          </a:p>
          <a:p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@Override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void </a:t>
            </a:r>
            <a:r>
              <a:rPr lang="en-US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(K key, V value) { 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("Got value " + value); 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void </a:t>
            </a:r>
            <a:r>
              <a:rPr lang="en-US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punctuate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(long timestamp) {}</a:t>
            </a:r>
          </a:p>
          <a:p>
            <a:endParaRPr lang="en-US" sz="15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void </a:t>
            </a:r>
            <a:r>
              <a:rPr lang="en-US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close</a:t>
            </a:r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 {}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64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44344" r="13697" b="21403"/>
          <a:stretch/>
        </p:blipFill>
        <p:spPr>
          <a:xfrm>
            <a:off x="1742511" y="2543175"/>
            <a:ext cx="8925489" cy="21288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457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Use Case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Application Example</a:t>
            </a:r>
          </a:p>
        </p:txBody>
      </p:sp>
      <p:pic>
        <p:nvPicPr>
          <p:cNvPr id="1026" name="Picture 2" descr="icroservices and Kafka top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81" y="1328738"/>
            <a:ext cx="9140442" cy="445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</a:t>
            </a:r>
            <a:r>
              <a:rPr lang="en-US"/>
              <a:t>Application Example</a:t>
            </a:r>
            <a:endParaRPr lang="en-US" dirty="0"/>
          </a:p>
        </p:txBody>
      </p:sp>
      <p:pic>
        <p:nvPicPr>
          <p:cNvPr id="2050" name="Picture 2" descr="xercise 1: Persist ev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9" y="1843088"/>
            <a:ext cx="11736556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</a:t>
            </a:r>
            <a:r>
              <a:rPr lang="en-US"/>
              <a:t>Application Example</a:t>
            </a:r>
            <a:endParaRPr lang="en-US" dirty="0"/>
          </a:p>
        </p:txBody>
      </p:sp>
      <p:pic>
        <p:nvPicPr>
          <p:cNvPr id="3076" name="Picture 4" descr="hange data capture (CDC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" y="1500188"/>
            <a:ext cx="11828786" cy="36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4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</a:t>
            </a:r>
            <a:r>
              <a:rPr lang="en-US"/>
              <a:t>Application Example</a:t>
            </a:r>
            <a:endParaRPr lang="en-US" dirty="0"/>
          </a:p>
        </p:txBody>
      </p:sp>
      <p:pic>
        <p:nvPicPr>
          <p:cNvPr id="4098" name="Picture 2" descr="xercise 4: Filtering and bran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43" y="1685925"/>
            <a:ext cx="749647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</a:t>
            </a:r>
            <a:r>
              <a:rPr lang="en-US"/>
              <a:t>Application Example</a:t>
            </a:r>
            <a:endParaRPr lang="en-US" dirty="0"/>
          </a:p>
        </p:txBody>
      </p:sp>
      <p:pic>
        <p:nvPicPr>
          <p:cNvPr id="5122" name="Picture 2" descr="xercise 5: Stateful ope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22" y="1643062"/>
            <a:ext cx="7513359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Application Example</a:t>
            </a:r>
          </a:p>
        </p:txBody>
      </p:sp>
      <p:pic>
        <p:nvPicPr>
          <p:cNvPr id="6146" name="Picture 2" descr="eserved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2" y="1314450"/>
            <a:ext cx="8130745" cy="4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3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2"/>
          <p:cNvSpPr txBox="1">
            <a:spLocks noGrp="1"/>
          </p:cNvSpPr>
          <p:nvPr>
            <p:ph type="title"/>
          </p:nvPr>
        </p:nvSpPr>
        <p:spPr>
          <a:xfrm>
            <a:off x="275245" y="-27675"/>
            <a:ext cx="11092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die Flower"/>
                <a:ea typeface="Indie Flower"/>
                <a:cs typeface="Indie Flower"/>
                <a:sym typeface="Indie Flower"/>
              </a:rPr>
              <a:t>apache </a:t>
            </a:r>
            <a:r>
              <a:rPr lang="en-US" dirty="0" err="1">
                <a:latin typeface="Indie Flower"/>
                <a:ea typeface="Indie Flower"/>
                <a:cs typeface="Indie Flower"/>
                <a:sym typeface="Indie Flower"/>
              </a:rPr>
              <a:t>kafka</a:t>
            </a:r>
            <a:r>
              <a:rPr lang="en-US" dirty="0">
                <a:latin typeface="Indie Flower"/>
                <a:ea typeface="Indie Flower"/>
                <a:cs typeface="Indie Flower"/>
                <a:sym typeface="Indie Flower"/>
              </a:rPr>
              <a:t>: a distributed streaming platform</a:t>
            </a:r>
            <a:endParaRPr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64" name="Google Shape;664;p112"/>
          <p:cNvSpPr txBox="1">
            <a:spLocks noGrp="1"/>
          </p:cNvSpPr>
          <p:nvPr>
            <p:ph type="body" idx="1"/>
          </p:nvPr>
        </p:nvSpPr>
        <p:spPr>
          <a:xfrm>
            <a:off x="291600" y="2086825"/>
            <a:ext cx="4458000" cy="12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scalability of a </a:t>
            </a:r>
            <a:endParaRPr sz="3600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filesystem</a:t>
            </a:r>
            <a:endParaRPr sz="3600" b="1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hundreds of MB/s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many TBs per server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commodity hardware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3000">
              <a:solidFill>
                <a:srgbClr val="5D5D5D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3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65" name="Google Shape;665;p112"/>
          <p:cNvSpPr txBox="1">
            <a:spLocks noGrp="1"/>
          </p:cNvSpPr>
          <p:nvPr>
            <p:ph type="body" idx="1"/>
          </p:nvPr>
        </p:nvSpPr>
        <p:spPr>
          <a:xfrm>
            <a:off x="4370395" y="2086825"/>
            <a:ext cx="3441600" cy="24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guarantees of a </a:t>
            </a:r>
            <a:r>
              <a:rPr lang="en-US" sz="3600" b="1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database</a:t>
            </a:r>
            <a:endParaRPr sz="3600" b="1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persistence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ordering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sz="3000">
              <a:solidFill>
                <a:srgbClr val="5D5D5D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3000">
              <a:solidFill>
                <a:srgbClr val="5D5D5D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3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66" name="Google Shape;666;p112"/>
          <p:cNvSpPr txBox="1">
            <a:spLocks noGrp="1"/>
          </p:cNvSpPr>
          <p:nvPr>
            <p:ph type="body" idx="1"/>
          </p:nvPr>
        </p:nvSpPr>
        <p:spPr>
          <a:xfrm>
            <a:off x="8434875" y="2048725"/>
            <a:ext cx="3441600" cy="24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distributed by </a:t>
            </a:r>
            <a:r>
              <a:rPr lang="en-US" sz="3600" b="1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design</a:t>
            </a:r>
            <a:endParaRPr sz="3600" b="1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replication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partitioning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horizontal scalability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die Flower"/>
              <a:buChar char="●"/>
            </a:pPr>
            <a:r>
              <a:rPr lang="en-US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fault tolerance</a:t>
            </a:r>
            <a:endParaRPr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667" name="Google Shape;667;p112"/>
          <p:cNvCxnSpPr/>
          <p:nvPr/>
        </p:nvCxnSpPr>
        <p:spPr>
          <a:xfrm>
            <a:off x="4096625" y="1998225"/>
            <a:ext cx="0" cy="33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112"/>
          <p:cNvCxnSpPr/>
          <p:nvPr/>
        </p:nvCxnSpPr>
        <p:spPr>
          <a:xfrm>
            <a:off x="8130975" y="1998225"/>
            <a:ext cx="0" cy="33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5974813" y="3244334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4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700"/>
              <a:buFont typeface="Roboto Light"/>
              <a:buNone/>
            </a:pPr>
            <a:r>
              <a:rPr lang="en-US" sz="2800" b="0" i="0" u="none" strike="noStrike" cap="none" dirty="0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Architecture</a:t>
            </a:r>
            <a:endParaRPr sz="2800" b="0" i="0" u="none" strike="noStrike" cap="none" dirty="0"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68" name="Shape 268"/>
          <p:cNvGrpSpPr/>
          <p:nvPr/>
        </p:nvGrpSpPr>
        <p:grpSpPr>
          <a:xfrm>
            <a:off x="2128993" y="1448983"/>
            <a:ext cx="8387159" cy="4027233"/>
            <a:chOff x="2128993" y="1448983"/>
            <a:chExt cx="8387159" cy="4027233"/>
          </a:xfrm>
        </p:grpSpPr>
        <p:cxnSp>
          <p:nvCxnSpPr>
            <p:cNvPr id="269" name="Shape 269"/>
            <p:cNvCxnSpPr/>
            <p:nvPr/>
          </p:nvCxnSpPr>
          <p:spPr>
            <a:xfrm flipH="1">
              <a:off x="3915377" y="2525221"/>
              <a:ext cx="1866122" cy="251645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270" name="Shape 270"/>
            <p:cNvSpPr/>
            <p:nvPr/>
          </p:nvSpPr>
          <p:spPr>
            <a:xfrm>
              <a:off x="8137719" y="4287604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171830" y="4876617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Hadoop</a:t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417650" y="4287604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NoSQL</a:t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349208" y="4876619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Oracle</a:t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342558" y="4287605"/>
              <a:ext cx="778476" cy="407772"/>
            </a:xfrm>
            <a:prstGeom prst="rect">
              <a:avLst/>
            </a:prstGeom>
            <a:solidFill>
              <a:srgbClr val="73C5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SFDC</a:t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879679" y="5041671"/>
              <a:ext cx="2071396" cy="434545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Logging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515394" y="4287605"/>
              <a:ext cx="885567" cy="41807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Bloomberg</a:t>
              </a:r>
              <a:endParaRPr/>
            </a:p>
          </p:txBody>
        </p:sp>
        <p:cxnSp>
          <p:nvCxnSpPr>
            <p:cNvPr id="277" name="Shape 277"/>
            <p:cNvCxnSpPr/>
            <p:nvPr/>
          </p:nvCxnSpPr>
          <p:spPr>
            <a:xfrm>
              <a:off x="2537948" y="2498414"/>
              <a:ext cx="1377429" cy="254325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78" name="Shape 278"/>
            <p:cNvCxnSpPr/>
            <p:nvPr/>
          </p:nvCxnSpPr>
          <p:spPr>
            <a:xfrm flipH="1">
              <a:off x="5812590" y="2487195"/>
              <a:ext cx="1587900" cy="227821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79" name="Shape 279"/>
            <p:cNvCxnSpPr/>
            <p:nvPr/>
          </p:nvCxnSpPr>
          <p:spPr>
            <a:xfrm>
              <a:off x="7400490" y="2487195"/>
              <a:ext cx="238840" cy="227821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0" name="Shape 280"/>
            <p:cNvCxnSpPr/>
            <p:nvPr/>
          </p:nvCxnSpPr>
          <p:spPr>
            <a:xfrm flipH="1">
              <a:off x="8539313" y="2487898"/>
              <a:ext cx="386602" cy="171527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1" name="Shape 281"/>
            <p:cNvCxnSpPr/>
            <p:nvPr/>
          </p:nvCxnSpPr>
          <p:spPr>
            <a:xfrm flipH="1">
              <a:off x="6720938" y="2487195"/>
              <a:ext cx="679552" cy="1697318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2" name="Shape 282"/>
            <p:cNvCxnSpPr/>
            <p:nvPr/>
          </p:nvCxnSpPr>
          <p:spPr>
            <a:xfrm>
              <a:off x="4010600" y="2554358"/>
              <a:ext cx="810170" cy="1658148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3" name="Shape 283"/>
            <p:cNvCxnSpPr/>
            <p:nvPr/>
          </p:nvCxnSpPr>
          <p:spPr>
            <a:xfrm>
              <a:off x="2544355" y="2497693"/>
              <a:ext cx="2257430" cy="171636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4" name="Shape 284"/>
            <p:cNvCxnSpPr/>
            <p:nvPr/>
          </p:nvCxnSpPr>
          <p:spPr>
            <a:xfrm>
              <a:off x="2537948" y="2498414"/>
              <a:ext cx="4148620" cy="1696986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 flipH="1">
              <a:off x="6779874" y="2507023"/>
              <a:ext cx="2160567" cy="167904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286" name="Shape 286"/>
            <p:cNvSpPr txBox="1"/>
            <p:nvPr/>
          </p:nvSpPr>
          <p:spPr>
            <a:xfrm>
              <a:off x="9056238" y="4888977"/>
              <a:ext cx="12955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…any sink/source</a:t>
              </a:r>
              <a:endParaRPr/>
            </a:p>
          </p:txBody>
        </p:sp>
        <p:sp>
          <p:nvSpPr>
            <p:cNvPr id="287" name="Shape 287"/>
            <p:cNvSpPr txBox="1"/>
            <p:nvPr/>
          </p:nvSpPr>
          <p:spPr>
            <a:xfrm>
              <a:off x="9651813" y="1787682"/>
              <a:ext cx="864339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…and more</a:t>
              </a:r>
              <a:endParaRPr/>
            </a:p>
          </p:txBody>
        </p:sp>
        <p:cxnSp>
          <p:nvCxnSpPr>
            <p:cNvPr id="288" name="Shape 288"/>
            <p:cNvCxnSpPr/>
            <p:nvPr/>
          </p:nvCxnSpPr>
          <p:spPr>
            <a:xfrm>
              <a:off x="2537948" y="2498414"/>
              <a:ext cx="388384" cy="1696986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89" name="Shape 289"/>
            <p:cNvCxnSpPr/>
            <p:nvPr/>
          </p:nvCxnSpPr>
          <p:spPr>
            <a:xfrm flipH="1">
              <a:off x="2907670" y="2498414"/>
              <a:ext cx="1067326" cy="1715648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0" name="Shape 290"/>
            <p:cNvCxnSpPr/>
            <p:nvPr/>
          </p:nvCxnSpPr>
          <p:spPr>
            <a:xfrm>
              <a:off x="5793511" y="2498414"/>
              <a:ext cx="15980" cy="2256823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1" name="Shape 291"/>
            <p:cNvCxnSpPr/>
            <p:nvPr/>
          </p:nvCxnSpPr>
          <p:spPr>
            <a:xfrm flipH="1">
              <a:off x="4820446" y="2498414"/>
              <a:ext cx="2584017" cy="173430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2" name="Shape 292"/>
            <p:cNvCxnSpPr/>
            <p:nvPr/>
          </p:nvCxnSpPr>
          <p:spPr>
            <a:xfrm flipH="1">
              <a:off x="7647621" y="2498414"/>
              <a:ext cx="1289255" cy="2275484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3" name="Shape 293"/>
            <p:cNvCxnSpPr/>
            <p:nvPr/>
          </p:nvCxnSpPr>
          <p:spPr>
            <a:xfrm flipH="1">
              <a:off x="3915377" y="2510855"/>
              <a:ext cx="53399" cy="2530816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4" name="Shape 294"/>
            <p:cNvCxnSpPr/>
            <p:nvPr/>
          </p:nvCxnSpPr>
          <p:spPr>
            <a:xfrm>
              <a:off x="3985718" y="2501484"/>
              <a:ext cx="1833103" cy="228174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5" name="Shape 295"/>
            <p:cNvCxnSpPr/>
            <p:nvPr/>
          </p:nvCxnSpPr>
          <p:spPr>
            <a:xfrm flipH="1">
              <a:off x="4820447" y="2525221"/>
              <a:ext cx="970383" cy="1688841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6" name="Shape 296"/>
            <p:cNvCxnSpPr/>
            <p:nvPr/>
          </p:nvCxnSpPr>
          <p:spPr>
            <a:xfrm>
              <a:off x="5800160" y="2525221"/>
              <a:ext cx="914400" cy="166084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297" name="Shape 297"/>
            <p:cNvCxnSpPr/>
            <p:nvPr/>
          </p:nvCxnSpPr>
          <p:spPr>
            <a:xfrm>
              <a:off x="7400490" y="2487195"/>
              <a:ext cx="1142870" cy="172686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298" name="Shape 298"/>
            <p:cNvSpPr/>
            <p:nvPr/>
          </p:nvSpPr>
          <p:spPr>
            <a:xfrm>
              <a:off x="5512441" y="3450958"/>
              <a:ext cx="623621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OLTP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9014223" y="3178364"/>
              <a:ext cx="778476" cy="409780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ActiveMQ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8720642" y="2618527"/>
              <a:ext cx="533992" cy="375567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9628821" y="2612305"/>
              <a:ext cx="533992" cy="375567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2" name="Shape 302"/>
            <p:cNvCxnSpPr/>
            <p:nvPr/>
          </p:nvCxnSpPr>
          <p:spPr>
            <a:xfrm rot="10800000" flipH="1">
              <a:off x="8571352" y="3588144"/>
              <a:ext cx="832109" cy="625918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03" name="Shape 303"/>
            <p:cNvCxnSpPr/>
            <p:nvPr/>
          </p:nvCxnSpPr>
          <p:spPr>
            <a:xfrm rot="10800000" flipH="1">
              <a:off x="9532405" y="2987872"/>
              <a:ext cx="363412" cy="190492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04" name="Shape 304"/>
            <p:cNvCxnSpPr/>
            <p:nvPr/>
          </p:nvCxnSpPr>
          <p:spPr>
            <a:xfrm>
              <a:off x="8987638" y="2994094"/>
              <a:ext cx="230154" cy="183501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05" name="Shape 305"/>
            <p:cNvCxnSpPr/>
            <p:nvPr/>
          </p:nvCxnSpPr>
          <p:spPr>
            <a:xfrm>
              <a:off x="4010600" y="2554358"/>
              <a:ext cx="1813652" cy="89660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306" name="Shape 306"/>
            <p:cNvSpPr/>
            <p:nvPr/>
          </p:nvSpPr>
          <p:spPr>
            <a:xfrm>
              <a:off x="3338408" y="2863130"/>
              <a:ext cx="735589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Caches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7" name="Shape 307"/>
            <p:cNvCxnSpPr/>
            <p:nvPr/>
          </p:nvCxnSpPr>
          <p:spPr>
            <a:xfrm>
              <a:off x="3706203" y="3388290"/>
              <a:ext cx="391886" cy="118653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08" name="Shape 308"/>
            <p:cNvCxnSpPr/>
            <p:nvPr/>
          </p:nvCxnSpPr>
          <p:spPr>
            <a:xfrm flipH="1">
              <a:off x="3357860" y="3388290"/>
              <a:ext cx="348343" cy="115543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309" name="Shape 309"/>
            <p:cNvSpPr/>
            <p:nvPr/>
          </p:nvSpPr>
          <p:spPr>
            <a:xfrm>
              <a:off x="6224678" y="3426077"/>
              <a:ext cx="623621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OLTP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933804" y="3416745"/>
              <a:ext cx="623621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OLTP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1" name="Shape 311"/>
            <p:cNvCxnSpPr/>
            <p:nvPr/>
          </p:nvCxnSpPr>
          <p:spPr>
            <a:xfrm>
              <a:off x="4010600" y="2554358"/>
              <a:ext cx="2479236" cy="86238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312" name="Shape 312"/>
            <p:cNvSpPr/>
            <p:nvPr/>
          </p:nvSpPr>
          <p:spPr>
            <a:xfrm>
              <a:off x="4528087" y="3539145"/>
              <a:ext cx="533992" cy="375567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3878054" y="3523595"/>
              <a:ext cx="533992" cy="375567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3081842" y="3511153"/>
              <a:ext cx="533992" cy="375567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0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5" name="Shape 315"/>
            <p:cNvCxnSpPr/>
            <p:nvPr/>
          </p:nvCxnSpPr>
          <p:spPr>
            <a:xfrm>
              <a:off x="4010600" y="2554358"/>
              <a:ext cx="657194" cy="969237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pic>
          <p:nvPicPr>
            <p:cNvPr id="316" name="Shape 3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8300" y="1720124"/>
              <a:ext cx="718209" cy="718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2721" y="1680855"/>
              <a:ext cx="712603" cy="712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0367" y="1667298"/>
              <a:ext cx="827136" cy="82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72385" y="1478278"/>
              <a:ext cx="1083319" cy="1083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28993" y="1680854"/>
              <a:ext cx="824799" cy="82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Shape 321"/>
            <p:cNvSpPr txBox="1"/>
            <p:nvPr/>
          </p:nvSpPr>
          <p:spPr>
            <a:xfrm>
              <a:off x="2300563" y="1448983"/>
              <a:ext cx="461985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/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3485119" y="1448983"/>
              <a:ext cx="1026243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 Apps</a:t>
              </a:r>
              <a:endParaRPr/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5233935" y="1448983"/>
              <a:ext cx="10502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/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7006795" y="1448983"/>
              <a:ext cx="85792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Monitoring</a:t>
              </a: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8587294" y="1448983"/>
              <a:ext cx="752128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79735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700"/>
              <a:buFont typeface="Roboto Light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Apache Kafka</a:t>
            </a:r>
            <a:r>
              <a:rPr lang="en-US" baseline="30000"/>
              <a:t>Ⓡ</a:t>
            </a:r>
            <a:r>
              <a:rPr lang="en-US" sz="2800" b="0" i="0" u="none" strike="noStrike" cap="none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: A Distributed Streaming Platform</a:t>
            </a:r>
            <a:endParaRPr/>
          </a:p>
        </p:txBody>
      </p:sp>
      <p:grpSp>
        <p:nvGrpSpPr>
          <p:cNvPr id="331" name="Shape 331"/>
          <p:cNvGrpSpPr/>
          <p:nvPr/>
        </p:nvGrpSpPr>
        <p:grpSpPr>
          <a:xfrm>
            <a:off x="1672403" y="1448983"/>
            <a:ext cx="8847194" cy="3960035"/>
            <a:chOff x="1672403" y="1448983"/>
            <a:chExt cx="8847194" cy="3960035"/>
          </a:xfrm>
        </p:grpSpPr>
        <p:sp>
          <p:nvSpPr>
            <p:cNvPr id="332" name="Shape 332"/>
            <p:cNvSpPr/>
            <p:nvPr/>
          </p:nvSpPr>
          <p:spPr>
            <a:xfrm>
              <a:off x="1950441" y="3069096"/>
              <a:ext cx="7727251" cy="747961"/>
            </a:xfrm>
            <a:prstGeom prst="rect">
              <a:avLst/>
            </a:prstGeom>
            <a:solidFill>
              <a:schemeClr val="lt1"/>
            </a:solidFill>
            <a:ln w="222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A3838"/>
                  </a:solidFill>
                  <a:latin typeface="Roboto"/>
                  <a:ea typeface="Roboto"/>
                  <a:cs typeface="Roboto"/>
                  <a:sym typeface="Roboto"/>
                </a:rPr>
                <a:t>Apache Kafka</a:t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8141164" y="4294843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7175275" y="4883856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Hadoop</a:t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421095" y="4294843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NoSQL</a:t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352653" y="4883858"/>
              <a:ext cx="908220" cy="52516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Oracle</a:t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346003" y="4294844"/>
              <a:ext cx="778476" cy="40777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SFDC</a:t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468247" y="4852967"/>
              <a:ext cx="778476" cy="4345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Twitter</a:t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518839" y="4294844"/>
              <a:ext cx="885567" cy="41807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Bloomberg</a:t>
              </a:r>
              <a:endParaRPr/>
            </a:p>
          </p:txBody>
        </p:sp>
        <p:cxnSp>
          <p:nvCxnSpPr>
            <p:cNvPr id="340" name="Shape 340"/>
            <p:cNvCxnSpPr/>
            <p:nvPr/>
          </p:nvCxnSpPr>
          <p:spPr>
            <a:xfrm flipH="1">
              <a:off x="3859547" y="3913854"/>
              <a:ext cx="6179" cy="85879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 flipH="1">
              <a:off x="5816034" y="3913854"/>
              <a:ext cx="6179" cy="85879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2" name="Shape 342"/>
            <p:cNvCxnSpPr/>
            <p:nvPr/>
          </p:nvCxnSpPr>
          <p:spPr>
            <a:xfrm flipH="1">
              <a:off x="7642774" y="3913854"/>
              <a:ext cx="6179" cy="85879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8536583" y="3913854"/>
              <a:ext cx="6175" cy="29656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4" name="Shape 344"/>
            <p:cNvCxnSpPr/>
            <p:nvPr/>
          </p:nvCxnSpPr>
          <p:spPr>
            <a:xfrm>
              <a:off x="6699547" y="3913854"/>
              <a:ext cx="6175" cy="29656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5" name="Shape 345"/>
            <p:cNvCxnSpPr/>
            <p:nvPr/>
          </p:nvCxnSpPr>
          <p:spPr>
            <a:xfrm>
              <a:off x="4846032" y="3913854"/>
              <a:ext cx="6175" cy="29656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6" name="Shape 346"/>
            <p:cNvCxnSpPr/>
            <p:nvPr/>
          </p:nvCxnSpPr>
          <p:spPr>
            <a:xfrm>
              <a:off x="2986339" y="3913854"/>
              <a:ext cx="2067" cy="298620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47" name="Shape 347"/>
            <p:cNvCxnSpPr/>
            <p:nvPr/>
          </p:nvCxnSpPr>
          <p:spPr>
            <a:xfrm flipH="1">
              <a:off x="2269645" y="3913854"/>
              <a:ext cx="6179" cy="85879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348" name="Shape 348"/>
            <p:cNvSpPr txBox="1"/>
            <p:nvPr/>
          </p:nvSpPr>
          <p:spPr>
            <a:xfrm>
              <a:off x="1672403" y="4953880"/>
              <a:ext cx="12789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…any sink/source</a:t>
              </a:r>
              <a:endParaRPr/>
            </a:p>
          </p:txBody>
        </p:sp>
        <p:cxnSp>
          <p:nvCxnSpPr>
            <p:cNvPr id="349" name="Shape 349"/>
            <p:cNvCxnSpPr/>
            <p:nvPr/>
          </p:nvCxnSpPr>
          <p:spPr>
            <a:xfrm flipH="1">
              <a:off x="9310931" y="3913854"/>
              <a:ext cx="6179" cy="858795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sp>
          <p:nvSpPr>
            <p:cNvPr id="350" name="Shape 350"/>
            <p:cNvSpPr txBox="1"/>
            <p:nvPr/>
          </p:nvSpPr>
          <p:spPr>
            <a:xfrm>
              <a:off x="9059683" y="4896216"/>
              <a:ext cx="12955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…any sink/source</a:t>
              </a:r>
              <a:endParaRPr/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9655258" y="1794921"/>
              <a:ext cx="864339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…and more</a:t>
              </a:r>
              <a:endParaRPr/>
            </a:p>
          </p:txBody>
        </p:sp>
        <p:cxnSp>
          <p:nvCxnSpPr>
            <p:cNvPr id="352" name="Shape 352"/>
            <p:cNvCxnSpPr/>
            <p:nvPr/>
          </p:nvCxnSpPr>
          <p:spPr>
            <a:xfrm>
              <a:off x="2541393" y="2505653"/>
              <a:ext cx="389" cy="47667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53" name="Shape 353"/>
            <p:cNvCxnSpPr/>
            <p:nvPr/>
          </p:nvCxnSpPr>
          <p:spPr>
            <a:xfrm>
              <a:off x="3978441" y="2505653"/>
              <a:ext cx="389" cy="47667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54" name="Shape 354"/>
            <p:cNvCxnSpPr/>
            <p:nvPr/>
          </p:nvCxnSpPr>
          <p:spPr>
            <a:xfrm>
              <a:off x="5796956" y="2505653"/>
              <a:ext cx="389" cy="47667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7407908" y="2505653"/>
              <a:ext cx="389" cy="47667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cxnSp>
          <p:nvCxnSpPr>
            <p:cNvPr id="356" name="Shape 356"/>
            <p:cNvCxnSpPr/>
            <p:nvPr/>
          </p:nvCxnSpPr>
          <p:spPr>
            <a:xfrm>
              <a:off x="8940321" y="2505653"/>
              <a:ext cx="389" cy="476679"/>
            </a:xfrm>
            <a:prstGeom prst="straightConnector1">
              <a:avLst/>
            </a:prstGeom>
            <a:noFill/>
            <a:ln w="22225" cap="rnd" cmpd="sng">
              <a:solidFill>
                <a:schemeClr val="dk1"/>
              </a:solidFill>
              <a:prstDash val="solid"/>
              <a:miter lim="8000"/>
              <a:headEnd type="oval" w="med" len="med"/>
              <a:tailEnd type="oval" w="med" len="med"/>
            </a:ln>
          </p:spPr>
        </p:cxnSp>
        <p:pic>
          <p:nvPicPr>
            <p:cNvPr id="357" name="Shape 3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8300" y="1720124"/>
              <a:ext cx="718209" cy="718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Shape 3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2721" y="1680855"/>
              <a:ext cx="712603" cy="712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Shape 3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0367" y="1667298"/>
              <a:ext cx="827136" cy="82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Shape 3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72385" y="1478278"/>
              <a:ext cx="1083319" cy="1083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Shape 3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28993" y="1680854"/>
              <a:ext cx="824799" cy="82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362"/>
            <p:cNvSpPr txBox="1"/>
            <p:nvPr/>
          </p:nvSpPr>
          <p:spPr>
            <a:xfrm>
              <a:off x="2300563" y="1448983"/>
              <a:ext cx="461985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/>
            </a:p>
          </p:txBody>
        </p:sp>
        <p:sp>
          <p:nvSpPr>
            <p:cNvPr id="363" name="Shape 363"/>
            <p:cNvSpPr txBox="1"/>
            <p:nvPr/>
          </p:nvSpPr>
          <p:spPr>
            <a:xfrm>
              <a:off x="3485119" y="1448983"/>
              <a:ext cx="1026243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 Apps</a:t>
              </a:r>
              <a:endParaRPr/>
            </a:p>
          </p:txBody>
        </p:sp>
        <p:sp>
          <p:nvSpPr>
            <p:cNvPr id="364" name="Shape 364"/>
            <p:cNvSpPr txBox="1"/>
            <p:nvPr/>
          </p:nvSpPr>
          <p:spPr>
            <a:xfrm>
              <a:off x="5233935" y="1448983"/>
              <a:ext cx="10502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7006795" y="1448983"/>
              <a:ext cx="857927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Monitoring</a:t>
              </a:r>
              <a:endParaRPr/>
            </a:p>
          </p:txBody>
        </p:sp>
        <p:sp>
          <p:nvSpPr>
            <p:cNvPr id="366" name="Shape 366"/>
            <p:cNvSpPr txBox="1"/>
            <p:nvPr/>
          </p:nvSpPr>
          <p:spPr>
            <a:xfrm>
              <a:off x="8587294" y="1448983"/>
              <a:ext cx="752128" cy="261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695893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Producing to Kafka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788200" y="2551800"/>
            <a:ext cx="7802800" cy="175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20148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8437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36726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5015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53304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1593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9882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7817100" y="2720800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646000" y="2720800"/>
            <a:ext cx="718400" cy="141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>
            <a:off x="1188467" y="1877067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01" name="Google Shape;101;p15"/>
          <p:cNvSpPr txBox="1"/>
          <p:nvPr/>
        </p:nvSpPr>
        <p:spPr>
          <a:xfrm>
            <a:off x="1788200" y="1112833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0719333" y="3169367"/>
            <a:ext cx="718400" cy="1416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5"/>
          <p:cNvCxnSpPr>
            <a:stCxn id="102" idx="1"/>
          </p:cNvCxnSpPr>
          <p:nvPr/>
        </p:nvCxnSpPr>
        <p:spPr>
          <a:xfrm rot="10800000">
            <a:off x="9004933" y="3398367"/>
            <a:ext cx="1714400" cy="47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335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Producing to Kafka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272900" y="2447867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926532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5431205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935880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440555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6945228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7449903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954577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8459251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8963925" y="2550761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>
            <a:off x="1188467" y="1877067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20" name="Google Shape;120;p16"/>
          <p:cNvSpPr txBox="1"/>
          <p:nvPr/>
        </p:nvSpPr>
        <p:spPr>
          <a:xfrm>
            <a:off x="1788200" y="1112833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0226271" y="2823868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6"/>
          <p:cNvCxnSpPr>
            <a:stCxn id="121" idx="1"/>
          </p:cNvCxnSpPr>
          <p:nvPr/>
        </p:nvCxnSpPr>
        <p:spPr>
          <a:xfrm rot="10800000">
            <a:off x="9182271" y="2963468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" name="Google Shape;123;p16"/>
          <p:cNvSpPr/>
          <p:nvPr/>
        </p:nvSpPr>
        <p:spPr>
          <a:xfrm>
            <a:off x="2403165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2907839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3412513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917188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4421861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898499" y="25506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393832" y="2550761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5868400" y="49241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7382433" y="49241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16"/>
          <p:cNvCxnSpPr>
            <a:stCxn id="126" idx="2"/>
            <a:endCxn id="130" idx="0"/>
          </p:cNvCxnSpPr>
          <p:nvPr/>
        </p:nvCxnSpPr>
        <p:spPr>
          <a:xfrm rot="-5400000" flipH="1">
            <a:off x="4549388" y="2999561"/>
            <a:ext cx="1510800" cy="2338000"/>
          </a:xfrm>
          <a:prstGeom prst="curvedConnector3">
            <a:avLst>
              <a:gd name="adj1" fmla="val 50005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" name="Google Shape;133;p16"/>
          <p:cNvCxnSpPr>
            <a:stCxn id="117" idx="2"/>
            <a:endCxn id="131" idx="0"/>
          </p:cNvCxnSpPr>
          <p:nvPr/>
        </p:nvCxnSpPr>
        <p:spPr>
          <a:xfrm rot="5400000">
            <a:off x="7577451" y="3823561"/>
            <a:ext cx="1510800" cy="690000"/>
          </a:xfrm>
          <a:prstGeom prst="curvedConnector3">
            <a:avLst>
              <a:gd name="adj1" fmla="val 50005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" name="Google Shape;134;p16"/>
          <p:cNvSpPr/>
          <p:nvPr/>
        </p:nvSpPr>
        <p:spPr>
          <a:xfrm>
            <a:off x="4354367" y="4924100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6"/>
          <p:cNvCxnSpPr>
            <a:stCxn id="114" idx="2"/>
            <a:endCxn id="134" idx="0"/>
          </p:cNvCxnSpPr>
          <p:nvPr/>
        </p:nvCxnSpPr>
        <p:spPr>
          <a:xfrm rot="5400000">
            <a:off x="5306428" y="3066561"/>
            <a:ext cx="1510800" cy="2204000"/>
          </a:xfrm>
          <a:prstGeom prst="curvedConnector3">
            <a:avLst>
              <a:gd name="adj1" fmla="val 50005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30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Producing to Kafka - No Key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372851" y="16128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502696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977672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2452647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2927623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402599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3877573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352549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827525" y="17097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5302500" y="1709707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1188467" y="1470667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1788200" y="706433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8858360" y="2971944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17"/>
          <p:cNvCxnSpPr>
            <a:stCxn id="153" idx="1"/>
            <a:endCxn id="150" idx="3"/>
          </p:cNvCxnSpPr>
          <p:nvPr/>
        </p:nvCxnSpPr>
        <p:spPr>
          <a:xfrm rot="10800000">
            <a:off x="5713960" y="2115344"/>
            <a:ext cx="3144400" cy="12624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" name="Google Shape;155;p17"/>
          <p:cNvSpPr/>
          <p:nvPr/>
        </p:nvSpPr>
        <p:spPr>
          <a:xfrm>
            <a:off x="1372851" y="27783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1502696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977672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2452647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2927623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3402599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3877573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4352549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4827525" y="28751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5302500" y="2875173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1372833" y="39438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1502680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1977655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2452631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927605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402581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3877557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4352532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4827508" y="40406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5302484" y="4040640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372833" y="51092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1502680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1977655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2452631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2927605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402581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3877557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4352532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4827508" y="52061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302484" y="5206107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7"/>
          <p:cNvCxnSpPr>
            <a:stCxn id="153" idx="1"/>
            <a:endCxn id="164" idx="3"/>
          </p:cNvCxnSpPr>
          <p:nvPr/>
        </p:nvCxnSpPr>
        <p:spPr>
          <a:xfrm rot="10800000">
            <a:off x="5713960" y="3280944"/>
            <a:ext cx="3144400" cy="968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p17"/>
          <p:cNvCxnSpPr>
            <a:stCxn id="153" idx="1"/>
            <a:endCxn id="174" idx="3"/>
          </p:cNvCxnSpPr>
          <p:nvPr/>
        </p:nvCxnSpPr>
        <p:spPr>
          <a:xfrm flipH="1">
            <a:off x="5713960" y="3377744"/>
            <a:ext cx="3144400" cy="10688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17"/>
          <p:cNvCxnSpPr>
            <a:stCxn id="153" idx="1"/>
            <a:endCxn id="184" idx="3"/>
          </p:cNvCxnSpPr>
          <p:nvPr/>
        </p:nvCxnSpPr>
        <p:spPr>
          <a:xfrm flipH="1">
            <a:off x="5713960" y="3377744"/>
            <a:ext cx="3144400" cy="22340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8" name="Google Shape;188;p17"/>
          <p:cNvSpPr txBox="1"/>
          <p:nvPr/>
        </p:nvSpPr>
        <p:spPr>
          <a:xfrm>
            <a:off x="7106967" y="4597733"/>
            <a:ext cx="47804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Messages will be produced in a round robin fashion</a:t>
            </a:r>
            <a:endParaRPr sz="1867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09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304800" y="8"/>
            <a:ext cx="11582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3A3838"/>
              </a:buClr>
              <a:buSzPts val="1100"/>
            </a:pPr>
            <a:r>
              <a:rPr lang="en">
                <a:solidFill>
                  <a:srgbClr val="3A3838"/>
                </a:solidFill>
                <a:latin typeface="Roboto Light"/>
                <a:ea typeface="Roboto Light"/>
                <a:cs typeface="Roboto Light"/>
                <a:sym typeface="Roboto Light"/>
              </a:rPr>
              <a:t>Producing to Kafka - With Key</a:t>
            </a:r>
            <a:endParaRPr>
              <a:solidFill>
                <a:srgbClr val="3A383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1338167" y="17021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1468013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942988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2417964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2892939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367915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3842891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4317865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4792841" y="17990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5290984" y="1799007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18"/>
          <p:cNvCxnSpPr/>
          <p:nvPr/>
        </p:nvCxnSpPr>
        <p:spPr>
          <a:xfrm>
            <a:off x="1188467" y="1572267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05" name="Google Shape;205;p18"/>
          <p:cNvSpPr txBox="1"/>
          <p:nvPr/>
        </p:nvSpPr>
        <p:spPr>
          <a:xfrm>
            <a:off x="1788200" y="808033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3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7642743" y="179897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1338167" y="2867633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1468013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1942988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2417964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2892939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3367915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842891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4317865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4792841" y="2964473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5290984" y="2964473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338151" y="4033100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1467996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1942972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2417947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2892923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3367899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3842873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4317849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4792825" y="412994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5290967" y="4129940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1338151" y="5198567"/>
            <a:ext cx="4471200" cy="100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1467996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1942972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2417947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892923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3367899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3842873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4317849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4792825" y="5295407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5290967" y="5295407"/>
            <a:ext cx="411600" cy="81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7642743" y="2964460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7642676" y="4129944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7642676" y="5295411"/>
            <a:ext cx="411600" cy="81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18"/>
          <p:cNvCxnSpPr>
            <a:stCxn id="206" idx="1"/>
            <a:endCxn id="203" idx="3"/>
          </p:cNvCxnSpPr>
          <p:nvPr/>
        </p:nvCxnSpPr>
        <p:spPr>
          <a:xfrm rot="10800000">
            <a:off x="5702743" y="2204777"/>
            <a:ext cx="194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18"/>
          <p:cNvCxnSpPr>
            <a:stCxn id="237" idx="1"/>
            <a:endCxn id="216" idx="3"/>
          </p:cNvCxnSpPr>
          <p:nvPr/>
        </p:nvCxnSpPr>
        <p:spPr>
          <a:xfrm rot="10800000">
            <a:off x="5702743" y="3370260"/>
            <a:ext cx="194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" name="Google Shape;242;p18"/>
          <p:cNvCxnSpPr>
            <a:stCxn id="238" idx="1"/>
            <a:endCxn id="226" idx="3"/>
          </p:cNvCxnSpPr>
          <p:nvPr/>
        </p:nvCxnSpPr>
        <p:spPr>
          <a:xfrm rot="10800000">
            <a:off x="5702676" y="4535744"/>
            <a:ext cx="194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3" name="Google Shape;243;p18"/>
          <p:cNvCxnSpPr>
            <a:stCxn id="239" idx="1"/>
            <a:endCxn id="236" idx="3"/>
          </p:cNvCxnSpPr>
          <p:nvPr/>
        </p:nvCxnSpPr>
        <p:spPr>
          <a:xfrm rot="10800000">
            <a:off x="5702676" y="5701211"/>
            <a:ext cx="194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4" name="Google Shape;244;p18"/>
          <p:cNvSpPr txBox="1"/>
          <p:nvPr/>
        </p:nvSpPr>
        <p:spPr>
          <a:xfrm>
            <a:off x="8305667" y="3515433"/>
            <a:ext cx="35816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hash(key) % numPartitions = N</a:t>
            </a:r>
            <a:endParaRPr sz="1867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24888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onfluent">
      <a:dk1>
        <a:sysClr val="windowText" lastClr="000000"/>
      </a:dk1>
      <a:lt1>
        <a:sysClr val="window" lastClr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confluent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luent PPT Template - 16x9 - 112216" id="{B49B926A-920F-CC48-B988-8358418C346F}" vid="{D38DDF3C-C0B4-694C-BDC4-42757B197D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Confluent PPT Template - 16x9 - 112216</Template>
  <TotalTime>2482</TotalTime>
  <Words>682</Words>
  <Application>Microsoft Macintosh PowerPoint</Application>
  <PresentationFormat>Widescreen</PresentationFormat>
  <Paragraphs>202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Indie Flower</vt:lpstr>
      <vt:lpstr>Roboto</vt:lpstr>
      <vt:lpstr>Roboto Light</vt:lpstr>
      <vt:lpstr>2_Office Theme</vt:lpstr>
      <vt:lpstr>How Kafka has Become the Nervous System of a Modern Data Architecture</vt:lpstr>
      <vt:lpstr>What is Kafka?</vt:lpstr>
      <vt:lpstr>apache kafka: a distributed streaming platform</vt:lpstr>
      <vt:lpstr>Current Architecture</vt:lpstr>
      <vt:lpstr>Apache KafkaⓇ: A Distributed Streaming Platform</vt:lpstr>
      <vt:lpstr>Producing to Kafka</vt:lpstr>
      <vt:lpstr>Producing to Kafka</vt:lpstr>
      <vt:lpstr>Producing to Kafka - No Key</vt:lpstr>
      <vt:lpstr>Producing to Kafka - With Key</vt:lpstr>
      <vt:lpstr>Consuming From Kafka - Single Consumer</vt:lpstr>
      <vt:lpstr>Consuming From Kafka - Grouped Consumers</vt:lpstr>
      <vt:lpstr>Consuming From Kafka - Grouped Consumers</vt:lpstr>
      <vt:lpstr>Consuming From Kafka - Grouped Consumers</vt:lpstr>
      <vt:lpstr>Kafka Streams</vt:lpstr>
      <vt:lpstr>Simplifying Real Time Processing</vt:lpstr>
      <vt:lpstr>What can I do with Streams?</vt:lpstr>
      <vt:lpstr>Simple Architecture</vt:lpstr>
      <vt:lpstr>Streams &amp; Tables – We Need Both!</vt:lpstr>
      <vt:lpstr>Streaming Table</vt:lpstr>
      <vt:lpstr>API Choices</vt:lpstr>
      <vt:lpstr>Word Count Example</vt:lpstr>
      <vt:lpstr>Example Use Case</vt:lpstr>
      <vt:lpstr>Retail Application Example</vt:lpstr>
      <vt:lpstr>Retail Application Example</vt:lpstr>
      <vt:lpstr>Retail Application Example</vt:lpstr>
      <vt:lpstr>Retail Application Example</vt:lpstr>
      <vt:lpstr>Retail Application Example</vt:lpstr>
      <vt:lpstr>Retail Application Example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Cliff Gilmore</dc:creator>
  <cp:lastModifiedBy>Microsoft Office User</cp:lastModifiedBy>
  <cp:revision>20</cp:revision>
  <cp:lastPrinted>2016-09-23T16:54:40Z</cp:lastPrinted>
  <dcterms:created xsi:type="dcterms:W3CDTF">2017-06-05T20:32:16Z</dcterms:created>
  <dcterms:modified xsi:type="dcterms:W3CDTF">2019-03-14T23:08:32Z</dcterms:modified>
</cp:coreProperties>
</file>